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7" r:id="rId3"/>
    <p:sldId id="268" r:id="rId4"/>
    <p:sldId id="272" r:id="rId5"/>
    <p:sldId id="269" r:id="rId6"/>
    <p:sldId id="263" r:id="rId7"/>
    <p:sldId id="260" r:id="rId8"/>
    <p:sldId id="261" r:id="rId9"/>
    <p:sldId id="266" r:id="rId10"/>
    <p:sldId id="262"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C38DC-8AD1-04CA-CBC3-0E7794607FC9}" v="88" dt="2024-04-08T00:31:1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1" d="100"/>
          <a:sy n="101" d="100"/>
        </p:scale>
        <p:origin x="13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764DE79-268F-4C1A-8933-263129D2AF90}" type="datetimeFigureOut">
              <a:rPr lang="en-US" smtClean="0"/>
              <a:t>4/9/2024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F63A3B-78C7-47BE-AE5E-E10140E04643}"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62370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259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39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36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978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9777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17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2902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85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868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034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764DE79-268F-4C1A-8933-263129D2AF90}" type="datetimeFigureOut">
              <a:rPr lang="en-US" smtClean="0"/>
              <a:t>4/9/2024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71011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Distributional Methods for detecting Gravitational Waves from core-collapse supernova</a:t>
            </a:r>
          </a:p>
        </p:txBody>
      </p:sp>
      <p:sp>
        <p:nvSpPr>
          <p:cNvPr id="3" name="Subtitle 2"/>
          <p:cNvSpPr>
            <a:spLocks noGrp="1"/>
          </p:cNvSpPr>
          <p:nvPr>
            <p:ph type="subTitle" idx="1"/>
          </p:nvPr>
        </p:nvSpPr>
        <p:spPr>
          <a:xfrm>
            <a:off x="1261872" y="4790831"/>
            <a:ext cx="4084321" cy="1916331"/>
          </a:xfrm>
        </p:spPr>
        <p:txBody>
          <a:bodyPr vert="horz" lIns="91440" tIns="45720" rIns="91440" bIns="45720" rtlCol="0" anchor="t">
            <a:normAutofit fontScale="77500" lnSpcReduction="20000"/>
          </a:bodyPr>
          <a:lstStyle/>
          <a:p>
            <a:r>
              <a:rPr lang="en-US" dirty="0"/>
              <a:t>Kya Schluterman</a:t>
            </a:r>
          </a:p>
          <a:p>
            <a:r>
              <a:rPr lang="en-US" dirty="0"/>
              <a:t>Alani Miyoko</a:t>
            </a:r>
          </a:p>
          <a:p>
            <a:r>
              <a:rPr lang="en-US" dirty="0"/>
              <a:t>Michele </a:t>
            </a:r>
            <a:r>
              <a:rPr lang="en-US" err="1"/>
              <a:t>Zanolin</a:t>
            </a:r>
            <a:endParaRPr lang="en-US"/>
          </a:p>
          <a:p>
            <a:pPr marL="342900" indent="-342900">
              <a:buFont typeface="Calibri" pitchFamily="34" charset="0"/>
              <a:buChar char="-"/>
            </a:pPr>
            <a:r>
              <a:rPr lang="en-US" dirty="0"/>
              <a:t>Department of Physics and Astronomy, Embry-Riddle Prescott, AZ</a:t>
            </a:r>
          </a:p>
        </p:txBody>
      </p:sp>
      <p:pic>
        <p:nvPicPr>
          <p:cNvPr id="4" name="Picture 3" descr="Embry–Riddle Aeronautical University - Wikipedia">
            <a:extLst>
              <a:ext uri="{FF2B5EF4-FFF2-40B4-BE49-F238E27FC236}">
                <a16:creationId xmlns:a16="http://schemas.microsoft.com/office/drawing/2014/main" id="{82148641-D2FD-93F5-8F67-B7853BF713C6}"/>
              </a:ext>
            </a:extLst>
          </p:cNvPr>
          <p:cNvPicPr>
            <a:picLocks noChangeAspect="1"/>
          </p:cNvPicPr>
          <p:nvPr/>
        </p:nvPicPr>
        <p:blipFill>
          <a:blip r:embed="rId2"/>
          <a:stretch>
            <a:fillRect/>
          </a:stretch>
        </p:blipFill>
        <p:spPr>
          <a:xfrm>
            <a:off x="7264400" y="4792784"/>
            <a:ext cx="1619739" cy="1668585"/>
          </a:xfrm>
          <a:prstGeom prst="rect">
            <a:avLst/>
          </a:prstGeom>
        </p:spPr>
      </p:pic>
      <p:pic>
        <p:nvPicPr>
          <p:cNvPr id="6" name="Picture 5" descr="A colorful sunset with a cactus&#10;&#10;Description automatically generated">
            <a:extLst>
              <a:ext uri="{FF2B5EF4-FFF2-40B4-BE49-F238E27FC236}">
                <a16:creationId xmlns:a16="http://schemas.microsoft.com/office/drawing/2014/main" id="{CE6DAEE4-B135-2F3D-658F-F08DAF860593}"/>
              </a:ext>
            </a:extLst>
          </p:cNvPr>
          <p:cNvPicPr>
            <a:picLocks noChangeAspect="1"/>
          </p:cNvPicPr>
          <p:nvPr/>
        </p:nvPicPr>
        <p:blipFill>
          <a:blip r:embed="rId3"/>
          <a:stretch>
            <a:fillRect/>
          </a:stretch>
        </p:blipFill>
        <p:spPr>
          <a:xfrm>
            <a:off x="10403437" y="4817298"/>
            <a:ext cx="1621693" cy="1600689"/>
          </a:xfrm>
          <a:prstGeom prst="rect">
            <a:avLst/>
          </a:prstGeom>
        </p:spPr>
      </p:pic>
      <p:pic>
        <p:nvPicPr>
          <p:cNvPr id="8" name="Picture 7" descr="Undergraduate Research Institute | Embry-Riddle Aeronautical University -  Hazy Library">
            <a:extLst>
              <a:ext uri="{FF2B5EF4-FFF2-40B4-BE49-F238E27FC236}">
                <a16:creationId xmlns:a16="http://schemas.microsoft.com/office/drawing/2014/main" id="{73A8832C-F2F6-D462-34CE-F5B7709D5FD6}"/>
              </a:ext>
            </a:extLst>
          </p:cNvPr>
          <p:cNvPicPr>
            <a:picLocks noChangeAspect="1"/>
          </p:cNvPicPr>
          <p:nvPr/>
        </p:nvPicPr>
        <p:blipFill>
          <a:blip r:embed="rId4"/>
          <a:stretch>
            <a:fillRect/>
          </a:stretch>
        </p:blipFill>
        <p:spPr>
          <a:xfrm>
            <a:off x="8959606" y="4817452"/>
            <a:ext cx="1609481" cy="159971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B54A-FA04-E57D-6078-88B11022BAB7}"/>
              </a:ext>
            </a:extLst>
          </p:cNvPr>
          <p:cNvSpPr>
            <a:spLocks noGrp="1"/>
          </p:cNvSpPr>
          <p:nvPr>
            <p:ph type="title"/>
          </p:nvPr>
        </p:nvSpPr>
        <p:spPr>
          <a:xfrm>
            <a:off x="1137034" y="609597"/>
            <a:ext cx="9392421" cy="1330841"/>
          </a:xfrm>
        </p:spPr>
        <p:txBody>
          <a:bodyPr>
            <a:normAutofit/>
          </a:bodyPr>
          <a:lstStyle/>
          <a:p>
            <a:r>
              <a:rPr lang="en-US" dirty="0"/>
              <a:t>False Alarm Probability inconsistency</a:t>
            </a:r>
          </a:p>
        </p:txBody>
      </p:sp>
      <p:sp>
        <p:nvSpPr>
          <p:cNvPr id="3" name="Content Placeholder 2">
            <a:extLst>
              <a:ext uri="{FF2B5EF4-FFF2-40B4-BE49-F238E27FC236}">
                <a16:creationId xmlns:a16="http://schemas.microsoft.com/office/drawing/2014/main" id="{A6FA54C8-07F1-F348-4C63-6EB2DCD63147}"/>
              </a:ext>
            </a:extLst>
          </p:cNvPr>
          <p:cNvSpPr>
            <a:spLocks noGrp="1"/>
          </p:cNvSpPr>
          <p:nvPr>
            <p:ph idx="1"/>
          </p:nvPr>
        </p:nvSpPr>
        <p:spPr>
          <a:xfrm>
            <a:off x="600139" y="2026995"/>
            <a:ext cx="4958966" cy="3917773"/>
          </a:xfrm>
        </p:spPr>
        <p:txBody>
          <a:bodyPr vert="horz" lIns="91440" tIns="45720" rIns="91440" bIns="45720" rtlCol="0">
            <a:normAutofit/>
          </a:bodyPr>
          <a:lstStyle/>
          <a:p>
            <a:r>
              <a:rPr lang="en-US" sz="2000" dirty="0"/>
              <a:t>Each test needs to be tuned to a true desired FAP otherwise overperforms for small sample sizes – necessary for small population performance</a:t>
            </a:r>
          </a:p>
          <a:p>
            <a:r>
              <a:rPr lang="en-US" sz="2000" dirty="0"/>
              <a:t>Points to an </a:t>
            </a:r>
            <a:r>
              <a:rPr lang="en-US" sz="2000" dirty="0" err="1"/>
              <a:t>adaptible</a:t>
            </a:r>
            <a:r>
              <a:rPr lang="en-US" sz="2000" dirty="0"/>
              <a:t> false-alarm probability </a:t>
            </a:r>
          </a:p>
          <a:p>
            <a:r>
              <a:rPr lang="en-US" sz="2000" dirty="0"/>
              <a:t>Ability to tune tests in order to maximize detection efficiency to desired input rate. </a:t>
            </a:r>
          </a:p>
        </p:txBody>
      </p:sp>
      <p:pic>
        <p:nvPicPr>
          <p:cNvPr id="5" name="Picture 4">
            <a:extLst>
              <a:ext uri="{FF2B5EF4-FFF2-40B4-BE49-F238E27FC236}">
                <a16:creationId xmlns:a16="http://schemas.microsoft.com/office/drawing/2014/main" id="{1E70E5AC-5AE5-FDB0-AB3A-9AF6FFEE23BD}"/>
              </a:ext>
            </a:extLst>
          </p:cNvPr>
          <p:cNvPicPr>
            <a:picLocks noChangeAspect="1"/>
          </p:cNvPicPr>
          <p:nvPr/>
        </p:nvPicPr>
        <p:blipFill>
          <a:blip r:embed="rId2"/>
          <a:stretch>
            <a:fillRect/>
          </a:stretch>
        </p:blipFill>
        <p:spPr>
          <a:xfrm>
            <a:off x="6467541" y="1634677"/>
            <a:ext cx="4788505" cy="3196329"/>
          </a:xfrm>
          <a:prstGeom prst="rect">
            <a:avLst/>
          </a:prstGeom>
        </p:spPr>
      </p:pic>
      <p:pic>
        <p:nvPicPr>
          <p:cNvPr id="4" name="Picture 4">
            <a:extLst>
              <a:ext uri="{FF2B5EF4-FFF2-40B4-BE49-F238E27FC236}">
                <a16:creationId xmlns:a16="http://schemas.microsoft.com/office/drawing/2014/main" id="{D780649D-9D99-953F-EF9A-A2C41B1E9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981" y="5051223"/>
            <a:ext cx="496252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9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8C59-4BCB-FB0B-76C7-82A4CE9E218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1158DF5-F0EA-CAA3-4322-BA694EB3772E}"/>
              </a:ext>
            </a:extLst>
          </p:cNvPr>
          <p:cNvSpPr>
            <a:spLocks noGrp="1"/>
          </p:cNvSpPr>
          <p:nvPr>
            <p:ph idx="1"/>
          </p:nvPr>
        </p:nvSpPr>
        <p:spPr/>
        <p:txBody>
          <a:bodyPr vert="horz" lIns="91440" tIns="45720" rIns="91440" bIns="45720" rtlCol="0" anchor="t">
            <a:normAutofit/>
          </a:bodyPr>
          <a:lstStyle/>
          <a:p>
            <a:r>
              <a:rPr lang="en-US" dirty="0"/>
              <a:t>Quantify typical rho values for GW point injections for various emission models</a:t>
            </a:r>
          </a:p>
          <a:p>
            <a:r>
              <a:rPr lang="en-US" dirty="0"/>
              <a:t>Investigate small population point performance with respect to adapting test false-alarm probability</a:t>
            </a:r>
          </a:p>
          <a:p>
            <a:r>
              <a:rPr lang="en-US" dirty="0"/>
              <a:t>Exploration of physically-based injection distributions based on realistic emission models corresponding to an array of progenitor properties.</a:t>
            </a:r>
          </a:p>
          <a:p>
            <a:r>
              <a:rPr lang="en-US" dirty="0"/>
              <a:t>Further assess the efficiency of these tests compared to one another and to the previous counting and loudest event approaches</a:t>
            </a:r>
          </a:p>
        </p:txBody>
      </p:sp>
    </p:spTree>
    <p:extLst>
      <p:ext uri="{BB962C8B-B14F-4D97-AF65-F5344CB8AC3E}">
        <p14:creationId xmlns:p14="http://schemas.microsoft.com/office/powerpoint/2010/main" val="104778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C7E2-A72C-5500-BD22-C719A28A5C7F}"/>
              </a:ext>
            </a:extLst>
          </p:cNvPr>
          <p:cNvSpPr>
            <a:spLocks noGrp="1"/>
          </p:cNvSpPr>
          <p:nvPr>
            <p:ph type="title"/>
          </p:nvPr>
        </p:nvSpPr>
        <p:spPr>
          <a:xfrm>
            <a:off x="4616450" y="3046809"/>
            <a:ext cx="2959100" cy="764382"/>
          </a:xfrm>
        </p:spPr>
        <p:txBody>
          <a:bodyPr/>
          <a:lstStyle/>
          <a:p>
            <a:pPr algn="ctr"/>
            <a:r>
              <a:rPr lang="en-US" dirty="0"/>
              <a:t>Questions?</a:t>
            </a:r>
          </a:p>
        </p:txBody>
      </p:sp>
    </p:spTree>
    <p:extLst>
      <p:ext uri="{BB962C8B-B14F-4D97-AF65-F5344CB8AC3E}">
        <p14:creationId xmlns:p14="http://schemas.microsoft.com/office/powerpoint/2010/main" val="24455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vitational waves detected – and that's creating waves in science | CNN">
            <a:extLst>
              <a:ext uri="{FF2B5EF4-FFF2-40B4-BE49-F238E27FC236}">
                <a16:creationId xmlns:a16="http://schemas.microsoft.com/office/drawing/2014/main" id="{BA8BDD9A-3058-B5B0-2407-59E41DECCFF2}"/>
              </a:ext>
            </a:extLst>
          </p:cNvPr>
          <p:cNvPicPr>
            <a:picLocks noGrp="1" noChangeAspect="1"/>
          </p:cNvPicPr>
          <p:nvPr>
            <p:ph idx="1"/>
          </p:nvPr>
        </p:nvPicPr>
        <p:blipFill>
          <a:blip r:embed="rId2"/>
          <a:stretch>
            <a:fillRect/>
          </a:stretch>
        </p:blipFill>
        <p:spPr>
          <a:xfrm>
            <a:off x="613048" y="637190"/>
            <a:ext cx="4301639" cy="2362768"/>
          </a:xfrm>
          <a:ln>
            <a:solidFill>
              <a:schemeClr val="tx1"/>
            </a:solidFill>
          </a:ln>
        </p:spPr>
      </p:pic>
      <p:pic>
        <p:nvPicPr>
          <p:cNvPr id="6" name="Picture 5" descr="Diagram of a diagram of a light source&#10;&#10;Description automatically generated">
            <a:extLst>
              <a:ext uri="{FF2B5EF4-FFF2-40B4-BE49-F238E27FC236}">
                <a16:creationId xmlns:a16="http://schemas.microsoft.com/office/drawing/2014/main" id="{4A116050-1A5A-F194-2134-F7277F5F8455}"/>
              </a:ext>
            </a:extLst>
          </p:cNvPr>
          <p:cNvPicPr>
            <a:picLocks noChangeAspect="1"/>
          </p:cNvPicPr>
          <p:nvPr/>
        </p:nvPicPr>
        <p:blipFill>
          <a:blip r:embed="rId3"/>
          <a:stretch>
            <a:fillRect/>
          </a:stretch>
        </p:blipFill>
        <p:spPr>
          <a:xfrm>
            <a:off x="6583031" y="649275"/>
            <a:ext cx="3334085" cy="2343666"/>
          </a:xfrm>
          <a:prstGeom prst="rect">
            <a:avLst/>
          </a:prstGeom>
          <a:ln>
            <a:solidFill>
              <a:schemeClr val="tx1"/>
            </a:solidFill>
          </a:ln>
        </p:spPr>
      </p:pic>
      <p:pic>
        <p:nvPicPr>
          <p:cNvPr id="7" name="Picture 6" descr="A graph with blue and red lines&#10;&#10;Description automatically generated">
            <a:extLst>
              <a:ext uri="{FF2B5EF4-FFF2-40B4-BE49-F238E27FC236}">
                <a16:creationId xmlns:a16="http://schemas.microsoft.com/office/drawing/2014/main" id="{2362F06C-8995-D70B-A66F-C89A2248E77F}"/>
              </a:ext>
            </a:extLst>
          </p:cNvPr>
          <p:cNvPicPr>
            <a:picLocks noChangeAspect="1"/>
          </p:cNvPicPr>
          <p:nvPr/>
        </p:nvPicPr>
        <p:blipFill>
          <a:blip r:embed="rId4"/>
          <a:stretch>
            <a:fillRect/>
          </a:stretch>
        </p:blipFill>
        <p:spPr>
          <a:xfrm>
            <a:off x="6582136" y="3635598"/>
            <a:ext cx="4666349" cy="2280595"/>
          </a:xfrm>
          <a:prstGeom prst="rect">
            <a:avLst/>
          </a:prstGeom>
          <a:ln>
            <a:solidFill>
              <a:schemeClr val="bg1"/>
            </a:solidFill>
          </a:ln>
        </p:spPr>
      </p:pic>
      <p:pic>
        <p:nvPicPr>
          <p:cNvPr id="8" name="Picture 7" descr="A map of the ocean&#10;&#10;Description automatically generated">
            <a:extLst>
              <a:ext uri="{FF2B5EF4-FFF2-40B4-BE49-F238E27FC236}">
                <a16:creationId xmlns:a16="http://schemas.microsoft.com/office/drawing/2014/main" id="{A2E78FF3-F8D4-2DC8-08FE-79FF5B37427E}"/>
              </a:ext>
            </a:extLst>
          </p:cNvPr>
          <p:cNvPicPr>
            <a:picLocks noChangeAspect="1"/>
          </p:cNvPicPr>
          <p:nvPr/>
        </p:nvPicPr>
        <p:blipFill>
          <a:blip r:embed="rId5"/>
          <a:stretch>
            <a:fillRect/>
          </a:stretch>
        </p:blipFill>
        <p:spPr>
          <a:xfrm>
            <a:off x="2199801" y="3522668"/>
            <a:ext cx="3590414" cy="2531929"/>
          </a:xfrm>
          <a:prstGeom prst="rect">
            <a:avLst/>
          </a:prstGeom>
          <a:ln>
            <a:solidFill>
              <a:schemeClr val="tx1"/>
            </a:solidFill>
          </a:ln>
        </p:spPr>
      </p:pic>
      <p:sp>
        <p:nvSpPr>
          <p:cNvPr id="9" name="TextBox 8">
            <a:extLst>
              <a:ext uri="{FF2B5EF4-FFF2-40B4-BE49-F238E27FC236}">
                <a16:creationId xmlns:a16="http://schemas.microsoft.com/office/drawing/2014/main" id="{245862FA-2586-D9B0-D93E-9A76D4F53669}"/>
              </a:ext>
            </a:extLst>
          </p:cNvPr>
          <p:cNvSpPr txBox="1"/>
          <p:nvPr/>
        </p:nvSpPr>
        <p:spPr>
          <a:xfrm>
            <a:off x="2009311" y="6054597"/>
            <a:ext cx="4301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 Reconstructed time-frequency structure of the GW</a:t>
            </a:r>
          </a:p>
        </p:txBody>
      </p:sp>
      <p:grpSp>
        <p:nvGrpSpPr>
          <p:cNvPr id="16" name="Group 15">
            <a:extLst>
              <a:ext uri="{FF2B5EF4-FFF2-40B4-BE49-F238E27FC236}">
                <a16:creationId xmlns:a16="http://schemas.microsoft.com/office/drawing/2014/main" id="{738A883C-4919-F8A1-AEA5-B549827003A2}"/>
              </a:ext>
            </a:extLst>
          </p:cNvPr>
          <p:cNvGrpSpPr/>
          <p:nvPr/>
        </p:nvGrpSpPr>
        <p:grpSpPr>
          <a:xfrm rot="5400000">
            <a:off x="7966285" y="3050291"/>
            <a:ext cx="565590" cy="649675"/>
            <a:chOff x="2330227" y="1376976"/>
            <a:chExt cx="452659" cy="529526"/>
          </a:xfrm>
          <a:solidFill>
            <a:srgbClr val="FF3300"/>
          </a:solidFill>
        </p:grpSpPr>
        <p:sp>
          <p:nvSpPr>
            <p:cNvPr id="17" name="Arrow: Right 16">
              <a:extLst>
                <a:ext uri="{FF2B5EF4-FFF2-40B4-BE49-F238E27FC236}">
                  <a16:creationId xmlns:a16="http://schemas.microsoft.com/office/drawing/2014/main" id="{E2594444-9E04-99FE-99C9-0866B2DA0F24}"/>
                </a:ext>
              </a:extLst>
            </p:cNvPr>
            <p:cNvSpPr/>
            <p:nvPr/>
          </p:nvSpPr>
          <p:spPr>
            <a:xfrm>
              <a:off x="2330227" y="1376976"/>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Arrow: Right 4">
              <a:extLst>
                <a:ext uri="{FF2B5EF4-FFF2-40B4-BE49-F238E27FC236}">
                  <a16:creationId xmlns:a16="http://schemas.microsoft.com/office/drawing/2014/main" id="{08CCEFB3-15BD-5A51-CDF4-902055399B34}"/>
                </a:ext>
              </a:extLst>
            </p:cNvPr>
            <p:cNvSpPr txBox="1"/>
            <p:nvPr/>
          </p:nvSpPr>
          <p:spPr>
            <a:xfrm>
              <a:off x="2330227" y="1482882"/>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grpSp>
      <p:sp>
        <p:nvSpPr>
          <p:cNvPr id="19" name="TextBox 18">
            <a:extLst>
              <a:ext uri="{FF2B5EF4-FFF2-40B4-BE49-F238E27FC236}">
                <a16:creationId xmlns:a16="http://schemas.microsoft.com/office/drawing/2014/main" id="{3FD3EC1F-467C-5955-8B42-92D8175B3CBE}"/>
              </a:ext>
            </a:extLst>
          </p:cNvPr>
          <p:cNvSpPr txBox="1"/>
          <p:nvPr/>
        </p:nvSpPr>
        <p:spPr>
          <a:xfrm>
            <a:off x="6468970" y="5907516"/>
            <a:ext cx="46214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 Reconstructed strain of space</a:t>
            </a:r>
          </a:p>
        </p:txBody>
      </p:sp>
      <p:sp>
        <p:nvSpPr>
          <p:cNvPr id="20" name="TextBox 19">
            <a:extLst>
              <a:ext uri="{FF2B5EF4-FFF2-40B4-BE49-F238E27FC236}">
                <a16:creationId xmlns:a16="http://schemas.microsoft.com/office/drawing/2014/main" id="{185AA646-1E7E-45D9-F6C2-4E1F50146EE2}"/>
              </a:ext>
            </a:extLst>
          </p:cNvPr>
          <p:cNvSpPr txBox="1"/>
          <p:nvPr/>
        </p:nvSpPr>
        <p:spPr>
          <a:xfrm>
            <a:off x="6395960" y="242738"/>
            <a:ext cx="3706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t>- Ground-based detectors</a:t>
            </a:r>
          </a:p>
        </p:txBody>
      </p:sp>
      <p:sp>
        <p:nvSpPr>
          <p:cNvPr id="21" name="TextBox 20">
            <a:extLst>
              <a:ext uri="{FF2B5EF4-FFF2-40B4-BE49-F238E27FC236}">
                <a16:creationId xmlns:a16="http://schemas.microsoft.com/office/drawing/2014/main" id="{2ACC5D86-550E-DCDB-E43B-75D1EC8ED219}"/>
              </a:ext>
            </a:extLst>
          </p:cNvPr>
          <p:cNvSpPr txBox="1"/>
          <p:nvPr/>
        </p:nvSpPr>
        <p:spPr>
          <a:xfrm>
            <a:off x="1183844" y="204687"/>
            <a:ext cx="31600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t>- Gravitational wave</a:t>
            </a:r>
          </a:p>
        </p:txBody>
      </p:sp>
      <p:sp>
        <p:nvSpPr>
          <p:cNvPr id="25" name="TextBox 24">
            <a:extLst>
              <a:ext uri="{FF2B5EF4-FFF2-40B4-BE49-F238E27FC236}">
                <a16:creationId xmlns:a16="http://schemas.microsoft.com/office/drawing/2014/main" id="{8890C478-631D-CD96-F26C-D928300EE4BD}"/>
              </a:ext>
            </a:extLst>
          </p:cNvPr>
          <p:cNvSpPr txBox="1"/>
          <p:nvPr/>
        </p:nvSpPr>
        <p:spPr>
          <a:xfrm>
            <a:off x="65774" y="4456231"/>
            <a:ext cx="1448316" cy="1147122"/>
          </a:xfrm>
          <a:prstGeom prst="rect">
            <a:avLst/>
          </a:prstGeom>
          <a:noFill/>
          <a:ln>
            <a:solidFill>
              <a:schemeClr val="tx1"/>
            </a:solidFill>
          </a:ln>
        </p:spPr>
        <p:txBody>
          <a:bodyPr wrap="square" lIns="91440" tIns="45720" rIns="91440" bIns="45720" rtlCol="0" anchor="t">
            <a:spAutoFit/>
          </a:bodyPr>
          <a:lstStyle/>
          <a:p>
            <a:r>
              <a:rPr lang="en-US" sz="2000" b="1" dirty="0"/>
              <a:t>Rho</a:t>
            </a:r>
          </a:p>
          <a:p>
            <a:r>
              <a:rPr lang="en-US" sz="1600" dirty="0"/>
              <a:t>- measure of the energy of each event</a:t>
            </a:r>
          </a:p>
        </p:txBody>
      </p:sp>
      <p:grpSp>
        <p:nvGrpSpPr>
          <p:cNvPr id="26" name="Group 25">
            <a:extLst>
              <a:ext uri="{FF2B5EF4-FFF2-40B4-BE49-F238E27FC236}">
                <a16:creationId xmlns:a16="http://schemas.microsoft.com/office/drawing/2014/main" id="{956EC6F4-5FD6-1F04-0C5D-2402780A0898}"/>
              </a:ext>
            </a:extLst>
          </p:cNvPr>
          <p:cNvGrpSpPr/>
          <p:nvPr/>
        </p:nvGrpSpPr>
        <p:grpSpPr>
          <a:xfrm>
            <a:off x="5397228" y="1493736"/>
            <a:ext cx="565590" cy="649675"/>
            <a:chOff x="2330227" y="1376976"/>
            <a:chExt cx="452659" cy="529526"/>
          </a:xfrm>
          <a:solidFill>
            <a:srgbClr val="FF3300"/>
          </a:solidFill>
        </p:grpSpPr>
        <p:sp>
          <p:nvSpPr>
            <p:cNvPr id="27" name="Arrow: Right 26">
              <a:extLst>
                <a:ext uri="{FF2B5EF4-FFF2-40B4-BE49-F238E27FC236}">
                  <a16:creationId xmlns:a16="http://schemas.microsoft.com/office/drawing/2014/main" id="{248326E8-9116-5811-6D7F-E8B3A5653C2C}"/>
                </a:ext>
              </a:extLst>
            </p:cNvPr>
            <p:cNvSpPr/>
            <p:nvPr/>
          </p:nvSpPr>
          <p:spPr>
            <a:xfrm>
              <a:off x="2330227" y="1376976"/>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8" name="Arrow: Right 4">
              <a:extLst>
                <a:ext uri="{FF2B5EF4-FFF2-40B4-BE49-F238E27FC236}">
                  <a16:creationId xmlns:a16="http://schemas.microsoft.com/office/drawing/2014/main" id="{FFF381C7-EA72-0EBF-4329-1D241D334826}"/>
                </a:ext>
              </a:extLst>
            </p:cNvPr>
            <p:cNvSpPr txBox="1"/>
            <p:nvPr/>
          </p:nvSpPr>
          <p:spPr>
            <a:xfrm>
              <a:off x="2330227" y="1482882"/>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grpSp>
      <p:grpSp>
        <p:nvGrpSpPr>
          <p:cNvPr id="29" name="Group 28">
            <a:extLst>
              <a:ext uri="{FF2B5EF4-FFF2-40B4-BE49-F238E27FC236}">
                <a16:creationId xmlns:a16="http://schemas.microsoft.com/office/drawing/2014/main" id="{90DA0D4F-2A28-4B5E-7C8B-477F0D97F7B2}"/>
              </a:ext>
            </a:extLst>
          </p:cNvPr>
          <p:cNvGrpSpPr/>
          <p:nvPr/>
        </p:nvGrpSpPr>
        <p:grpSpPr>
          <a:xfrm rot="10800000">
            <a:off x="5903380" y="4593058"/>
            <a:ext cx="565590" cy="649675"/>
            <a:chOff x="2330227" y="1376976"/>
            <a:chExt cx="452659" cy="529526"/>
          </a:xfrm>
          <a:solidFill>
            <a:srgbClr val="FF3300"/>
          </a:solidFill>
        </p:grpSpPr>
        <p:sp>
          <p:nvSpPr>
            <p:cNvPr id="30" name="Arrow: Right 29">
              <a:extLst>
                <a:ext uri="{FF2B5EF4-FFF2-40B4-BE49-F238E27FC236}">
                  <a16:creationId xmlns:a16="http://schemas.microsoft.com/office/drawing/2014/main" id="{43F9C624-AA66-18AD-D77C-1BE05D148936}"/>
                </a:ext>
              </a:extLst>
            </p:cNvPr>
            <p:cNvSpPr/>
            <p:nvPr/>
          </p:nvSpPr>
          <p:spPr>
            <a:xfrm>
              <a:off x="2330227" y="1376976"/>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1" name="Arrow: Right 4">
              <a:extLst>
                <a:ext uri="{FF2B5EF4-FFF2-40B4-BE49-F238E27FC236}">
                  <a16:creationId xmlns:a16="http://schemas.microsoft.com/office/drawing/2014/main" id="{4ABCE16F-73F8-76AF-36DB-CAF44BCCACD3}"/>
                </a:ext>
              </a:extLst>
            </p:cNvPr>
            <p:cNvSpPr txBox="1"/>
            <p:nvPr/>
          </p:nvSpPr>
          <p:spPr>
            <a:xfrm>
              <a:off x="2330227" y="1482882"/>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grpSp>
      <p:grpSp>
        <p:nvGrpSpPr>
          <p:cNvPr id="32" name="Group 31">
            <a:extLst>
              <a:ext uri="{FF2B5EF4-FFF2-40B4-BE49-F238E27FC236}">
                <a16:creationId xmlns:a16="http://schemas.microsoft.com/office/drawing/2014/main" id="{E58959EB-8F61-1B86-4A4C-299E4746ABF2}"/>
              </a:ext>
            </a:extLst>
          </p:cNvPr>
          <p:cNvGrpSpPr/>
          <p:nvPr/>
        </p:nvGrpSpPr>
        <p:grpSpPr>
          <a:xfrm rot="10800000">
            <a:off x="1516814" y="4591908"/>
            <a:ext cx="565590" cy="649675"/>
            <a:chOff x="2330227" y="1391589"/>
            <a:chExt cx="452659" cy="529526"/>
          </a:xfrm>
          <a:solidFill>
            <a:srgbClr val="FF3300"/>
          </a:solidFill>
        </p:grpSpPr>
        <p:sp>
          <p:nvSpPr>
            <p:cNvPr id="33" name="Arrow: Right 32">
              <a:extLst>
                <a:ext uri="{FF2B5EF4-FFF2-40B4-BE49-F238E27FC236}">
                  <a16:creationId xmlns:a16="http://schemas.microsoft.com/office/drawing/2014/main" id="{153B2BCD-9E2E-BE9D-1517-0017E6D897EB}"/>
                </a:ext>
              </a:extLst>
            </p:cNvPr>
            <p:cNvSpPr/>
            <p:nvPr/>
          </p:nvSpPr>
          <p:spPr>
            <a:xfrm>
              <a:off x="2330227" y="1391589"/>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highlight>
                  <a:srgbClr val="FFFF00"/>
                </a:highlight>
              </a:endParaRPr>
            </a:p>
          </p:txBody>
        </p:sp>
        <p:sp>
          <p:nvSpPr>
            <p:cNvPr id="34" name="Arrow: Right 4">
              <a:extLst>
                <a:ext uri="{FF2B5EF4-FFF2-40B4-BE49-F238E27FC236}">
                  <a16:creationId xmlns:a16="http://schemas.microsoft.com/office/drawing/2014/main" id="{BD512E53-C408-BCD1-F640-37C64107E307}"/>
                </a:ext>
              </a:extLst>
            </p:cNvPr>
            <p:cNvSpPr txBox="1"/>
            <p:nvPr/>
          </p:nvSpPr>
          <p:spPr>
            <a:xfrm>
              <a:off x="2330227" y="1482882"/>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highlight>
                  <a:srgbClr val="FFFF00"/>
                </a:highlight>
              </a:endParaRPr>
            </a:p>
          </p:txBody>
        </p:sp>
      </p:grpSp>
    </p:spTree>
    <p:extLst>
      <p:ext uri="{BB962C8B-B14F-4D97-AF65-F5344CB8AC3E}">
        <p14:creationId xmlns:p14="http://schemas.microsoft.com/office/powerpoint/2010/main" val="2718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DD36-45D5-B034-4521-47EA09AE0ED3}"/>
              </a:ext>
            </a:extLst>
          </p:cNvPr>
          <p:cNvSpPr>
            <a:spLocks noGrp="1"/>
          </p:cNvSpPr>
          <p:nvPr>
            <p:ph type="title"/>
          </p:nvPr>
        </p:nvSpPr>
        <p:spPr/>
        <p:txBody>
          <a:bodyPr>
            <a:normAutofit fontScale="90000"/>
          </a:bodyPr>
          <a:lstStyle/>
          <a:p>
            <a:r>
              <a:rPr lang="en-US" dirty="0"/>
              <a:t>How do we decide if an event is a gravitational wave or a noise transient?</a:t>
            </a:r>
          </a:p>
        </p:txBody>
      </p:sp>
      <p:sp>
        <p:nvSpPr>
          <p:cNvPr id="3" name="Content Placeholder 2">
            <a:extLst>
              <a:ext uri="{FF2B5EF4-FFF2-40B4-BE49-F238E27FC236}">
                <a16:creationId xmlns:a16="http://schemas.microsoft.com/office/drawing/2014/main" id="{E43255B1-18F5-C2C5-DD65-BE417F9546C0}"/>
              </a:ext>
            </a:extLst>
          </p:cNvPr>
          <p:cNvSpPr>
            <a:spLocks noGrp="1"/>
          </p:cNvSpPr>
          <p:nvPr>
            <p:ph idx="1"/>
          </p:nvPr>
        </p:nvSpPr>
        <p:spPr>
          <a:xfrm>
            <a:off x="5817192" y="5377588"/>
            <a:ext cx="4481514" cy="1200329"/>
          </a:xfrm>
        </p:spPr>
        <p:txBody>
          <a:bodyPr vert="horz" lIns="91440" tIns="45720" rIns="91440" bIns="45720" rtlCol="0" anchor="t">
            <a:noAutofit/>
          </a:bodyPr>
          <a:lstStyle/>
          <a:p>
            <a:pPr marL="0" indent="0">
              <a:buNone/>
            </a:pPr>
            <a:r>
              <a:rPr lang="en-US" dirty="0"/>
              <a:t>We compare the shape of the distribution of events with respect to the expected shape for a noise-only distribution.</a:t>
            </a:r>
          </a:p>
        </p:txBody>
      </p:sp>
      <p:pic>
        <p:nvPicPr>
          <p:cNvPr id="5" name="Picture 4">
            <a:extLst>
              <a:ext uri="{FF2B5EF4-FFF2-40B4-BE49-F238E27FC236}">
                <a16:creationId xmlns:a16="http://schemas.microsoft.com/office/drawing/2014/main" id="{2F6F8B22-0944-7D12-43E7-C3BA6BF06BAD}"/>
              </a:ext>
            </a:extLst>
          </p:cNvPr>
          <p:cNvPicPr>
            <a:picLocks noChangeAspect="1"/>
          </p:cNvPicPr>
          <p:nvPr/>
        </p:nvPicPr>
        <p:blipFill>
          <a:blip r:embed="rId2"/>
          <a:stretch>
            <a:fillRect/>
          </a:stretch>
        </p:blipFill>
        <p:spPr>
          <a:xfrm>
            <a:off x="6096000" y="2209781"/>
            <a:ext cx="3923898" cy="3073017"/>
          </a:xfrm>
          <a:prstGeom prst="rect">
            <a:avLst/>
          </a:prstGeom>
        </p:spPr>
      </p:pic>
      <p:pic>
        <p:nvPicPr>
          <p:cNvPr id="6" name="Picture 5">
            <a:extLst>
              <a:ext uri="{FF2B5EF4-FFF2-40B4-BE49-F238E27FC236}">
                <a16:creationId xmlns:a16="http://schemas.microsoft.com/office/drawing/2014/main" id="{68A658D0-BA4A-664C-5408-ECA019C5D1E7}"/>
              </a:ext>
            </a:extLst>
          </p:cNvPr>
          <p:cNvPicPr>
            <a:picLocks noChangeAspect="1"/>
          </p:cNvPicPr>
          <p:nvPr/>
        </p:nvPicPr>
        <p:blipFill rotWithShape="1">
          <a:blip r:embed="rId3"/>
          <a:srcRect r="3464" b="2422"/>
          <a:stretch/>
        </p:blipFill>
        <p:spPr>
          <a:xfrm>
            <a:off x="332985" y="1855905"/>
            <a:ext cx="4622622" cy="3118911"/>
          </a:xfrm>
          <a:prstGeom prst="rect">
            <a:avLst/>
          </a:prstGeom>
        </p:spPr>
      </p:pic>
      <p:cxnSp>
        <p:nvCxnSpPr>
          <p:cNvPr id="12" name="Straight Connector 11">
            <a:extLst>
              <a:ext uri="{FF2B5EF4-FFF2-40B4-BE49-F238E27FC236}">
                <a16:creationId xmlns:a16="http://schemas.microsoft.com/office/drawing/2014/main" id="{71626BA4-E732-647F-B75B-9F94D6085548}"/>
              </a:ext>
            </a:extLst>
          </p:cNvPr>
          <p:cNvCxnSpPr/>
          <p:nvPr/>
        </p:nvCxnSpPr>
        <p:spPr>
          <a:xfrm flipV="1">
            <a:off x="3986325" y="2209781"/>
            <a:ext cx="0" cy="2407641"/>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9B78B11F-5E20-1F29-E2F2-3C9CE87E7FC2}"/>
              </a:ext>
            </a:extLst>
          </p:cNvPr>
          <p:cNvSpPr txBox="1"/>
          <p:nvPr/>
        </p:nvSpPr>
        <p:spPr>
          <a:xfrm>
            <a:off x="645284" y="5377587"/>
            <a:ext cx="3998023" cy="1200329"/>
          </a:xfrm>
          <a:prstGeom prst="rect">
            <a:avLst/>
          </a:prstGeom>
          <a:noFill/>
        </p:spPr>
        <p:txBody>
          <a:bodyPr wrap="square" lIns="91440" tIns="45720" rIns="91440" bIns="45720" rtlCol="0" anchor="t">
            <a:spAutoFit/>
          </a:bodyPr>
          <a:lstStyle/>
          <a:p>
            <a:r>
              <a:rPr lang="en-US" dirty="0"/>
              <a:t>We compare the loudest event with the noise background and declare a detection only if the energy of the event is sufficiently rare</a:t>
            </a:r>
          </a:p>
        </p:txBody>
      </p:sp>
      <p:sp>
        <p:nvSpPr>
          <p:cNvPr id="4" name="TextBox 3">
            <a:extLst>
              <a:ext uri="{FF2B5EF4-FFF2-40B4-BE49-F238E27FC236}">
                <a16:creationId xmlns:a16="http://schemas.microsoft.com/office/drawing/2014/main" id="{68E9452C-CF6E-E10C-3546-3419D82CCBF7}"/>
              </a:ext>
            </a:extLst>
          </p:cNvPr>
          <p:cNvSpPr txBox="1"/>
          <p:nvPr/>
        </p:nvSpPr>
        <p:spPr>
          <a:xfrm>
            <a:off x="1586694" y="1872872"/>
            <a:ext cx="2668876" cy="369332"/>
          </a:xfrm>
          <a:prstGeom prst="rect">
            <a:avLst/>
          </a:prstGeom>
          <a:noFill/>
        </p:spPr>
        <p:txBody>
          <a:bodyPr wrap="square" lIns="91440" tIns="45720" rIns="91440" bIns="45720" rtlCol="0" anchor="t">
            <a:spAutoFit/>
          </a:bodyPr>
          <a:lstStyle/>
          <a:p>
            <a:r>
              <a:rPr lang="en-US" dirty="0"/>
              <a:t>In use now with LIGO: </a:t>
            </a:r>
          </a:p>
        </p:txBody>
      </p:sp>
      <p:sp>
        <p:nvSpPr>
          <p:cNvPr id="7" name="TextBox 6">
            <a:extLst>
              <a:ext uri="{FF2B5EF4-FFF2-40B4-BE49-F238E27FC236}">
                <a16:creationId xmlns:a16="http://schemas.microsoft.com/office/drawing/2014/main" id="{6EA15C13-763E-F02A-87C9-8F37028E50DE}"/>
              </a:ext>
            </a:extLst>
          </p:cNvPr>
          <p:cNvSpPr txBox="1"/>
          <p:nvPr/>
        </p:nvSpPr>
        <p:spPr>
          <a:xfrm>
            <a:off x="6139413" y="1840449"/>
            <a:ext cx="3837072" cy="369332"/>
          </a:xfrm>
          <a:prstGeom prst="rect">
            <a:avLst/>
          </a:prstGeom>
          <a:noFill/>
        </p:spPr>
        <p:txBody>
          <a:bodyPr wrap="square" lIns="91440" tIns="45720" rIns="91440" bIns="45720" rtlCol="0" anchor="t">
            <a:spAutoFit/>
          </a:bodyPr>
          <a:lstStyle/>
          <a:p>
            <a:r>
              <a:rPr lang="en-US" dirty="0"/>
              <a:t>What we want to implement: </a:t>
            </a:r>
          </a:p>
        </p:txBody>
      </p:sp>
    </p:spTree>
    <p:extLst>
      <p:ext uri="{BB962C8B-B14F-4D97-AF65-F5344CB8AC3E}">
        <p14:creationId xmlns:p14="http://schemas.microsoft.com/office/powerpoint/2010/main" val="135795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E1E32-CF14-1C3E-C1C2-3F0C9CFAB92A}"/>
              </a:ext>
            </a:extLst>
          </p:cNvPr>
          <p:cNvSpPr>
            <a:spLocks noGrp="1"/>
          </p:cNvSpPr>
          <p:nvPr>
            <p:ph idx="1"/>
          </p:nvPr>
        </p:nvSpPr>
        <p:spPr>
          <a:xfrm>
            <a:off x="341194" y="4759721"/>
            <a:ext cx="10639993" cy="1921517"/>
          </a:xfrm>
        </p:spPr>
        <p:txBody>
          <a:bodyPr>
            <a:normAutofit fontScale="92500" lnSpcReduction="10000"/>
          </a:bodyPr>
          <a:lstStyle/>
          <a:p>
            <a:r>
              <a:rPr lang="en-US" sz="1600" dirty="0"/>
              <a:t>For each SN candidate, we determine a suitable on-source-window of time, based on electromagnetic information, where we think the gravitational wave could occur. We then compare with the available detector data (red and blue above). </a:t>
            </a:r>
          </a:p>
          <a:p>
            <a:r>
              <a:rPr lang="en-US" sz="1600" dirty="0"/>
              <a:t>We give this data from our two detectors to </a:t>
            </a:r>
            <a:r>
              <a:rPr lang="en-US" sz="1600" dirty="0" err="1"/>
              <a:t>cWB</a:t>
            </a:r>
            <a:r>
              <a:rPr lang="en-US" sz="1600" dirty="0"/>
              <a:t> where it will perform its analysis to produce a large sample of events across the OSW.</a:t>
            </a:r>
          </a:p>
          <a:p>
            <a:r>
              <a:rPr lang="en-US" sz="1600" dirty="0"/>
              <a:t>We may then merge these candidates’ sets of triggers to form our combined foreground distribution we can compare with a background distribution</a:t>
            </a:r>
          </a:p>
        </p:txBody>
      </p:sp>
      <p:pic>
        <p:nvPicPr>
          <p:cNvPr id="4" name="Picture 3">
            <a:extLst>
              <a:ext uri="{FF2B5EF4-FFF2-40B4-BE49-F238E27FC236}">
                <a16:creationId xmlns:a16="http://schemas.microsoft.com/office/drawing/2014/main" id="{71C69BD0-9756-C8E4-8FEF-5A9612C35AC3}"/>
              </a:ext>
            </a:extLst>
          </p:cNvPr>
          <p:cNvPicPr>
            <a:picLocks noChangeAspect="1"/>
          </p:cNvPicPr>
          <p:nvPr/>
        </p:nvPicPr>
        <p:blipFill>
          <a:blip r:embed="rId2"/>
          <a:stretch>
            <a:fillRect/>
          </a:stretch>
        </p:blipFill>
        <p:spPr>
          <a:xfrm>
            <a:off x="1321657" y="546094"/>
            <a:ext cx="8002557" cy="4042684"/>
          </a:xfrm>
          <a:prstGeom prst="rect">
            <a:avLst/>
          </a:prstGeom>
        </p:spPr>
      </p:pic>
      <p:sp>
        <p:nvSpPr>
          <p:cNvPr id="5" name="TextBox 4">
            <a:extLst>
              <a:ext uri="{FF2B5EF4-FFF2-40B4-BE49-F238E27FC236}">
                <a16:creationId xmlns:a16="http://schemas.microsoft.com/office/drawing/2014/main" id="{AE372D13-CCE4-6288-0813-F52375370841}"/>
              </a:ext>
            </a:extLst>
          </p:cNvPr>
          <p:cNvSpPr txBox="1"/>
          <p:nvPr/>
        </p:nvSpPr>
        <p:spPr>
          <a:xfrm>
            <a:off x="3568136" y="176762"/>
            <a:ext cx="4186107" cy="369332"/>
          </a:xfrm>
          <a:prstGeom prst="rect">
            <a:avLst/>
          </a:prstGeom>
          <a:noFill/>
        </p:spPr>
        <p:txBody>
          <a:bodyPr wrap="square" rtlCol="0">
            <a:spAutoFit/>
          </a:bodyPr>
          <a:lstStyle/>
          <a:p>
            <a:r>
              <a:rPr lang="en-US" b="1" dirty="0"/>
              <a:t>Forming the distribution:</a:t>
            </a:r>
          </a:p>
        </p:txBody>
      </p:sp>
    </p:spTree>
    <p:extLst>
      <p:ext uri="{BB962C8B-B14F-4D97-AF65-F5344CB8AC3E}">
        <p14:creationId xmlns:p14="http://schemas.microsoft.com/office/powerpoint/2010/main" val="150104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6724-DF77-2EDB-3035-3E0E2892BEC0}"/>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dirty="0"/>
              <a:t>Distributional methodology</a:t>
            </a:r>
          </a:p>
        </p:txBody>
      </p:sp>
      <p:sp>
        <p:nvSpPr>
          <p:cNvPr id="3" name="Content Placeholder 2">
            <a:extLst>
              <a:ext uri="{FF2B5EF4-FFF2-40B4-BE49-F238E27FC236}">
                <a16:creationId xmlns:a16="http://schemas.microsoft.com/office/drawing/2014/main" id="{0B164009-D514-1B03-CA15-C603DC8698FF}"/>
              </a:ext>
            </a:extLst>
          </p:cNvPr>
          <p:cNvSpPr>
            <a:spLocks/>
          </p:cNvSpPr>
          <p:nvPr/>
        </p:nvSpPr>
        <p:spPr>
          <a:xfrm>
            <a:off x="611632" y="1974215"/>
            <a:ext cx="4401509" cy="4246562"/>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buClr>
            </a:pPr>
            <a:r>
              <a:rPr lang="en-US" sz="1700" dirty="0"/>
              <a:t>Distributional methods are structured around a foreground that (may) contain gravitational waves and background which contains only noise events. </a:t>
            </a:r>
          </a:p>
          <a:p>
            <a:pPr marL="285750" indent="-182880" defTabSz="914400">
              <a:lnSpc>
                <a:spcPct val="90000"/>
              </a:lnSpc>
              <a:spcAft>
                <a:spcPts val="600"/>
              </a:spcAft>
              <a:buClr>
                <a:schemeClr val="accent1"/>
              </a:buClr>
              <a:buFont typeface="Arial" panose="020B0604020202020204" pitchFamily="34" charset="0"/>
              <a:buChar char="•"/>
            </a:pPr>
            <a:endParaRPr lang="en-US" sz="1700" dirty="0"/>
          </a:p>
          <a:p>
            <a:pPr indent="-182880" defTabSz="914400">
              <a:lnSpc>
                <a:spcPct val="90000"/>
              </a:lnSpc>
              <a:spcAft>
                <a:spcPts val="600"/>
              </a:spcAft>
              <a:buClr>
                <a:schemeClr val="accent1"/>
              </a:buClr>
            </a:pPr>
            <a:r>
              <a:rPr lang="en-US" sz="1700" dirty="0"/>
              <a:t>The background distribution comes from shifting the Hanford and Livingston detector data relative to each other and then performing the coherent analysis to determine the triggers. In this way, all coincident events cannot be of astrophysical significance and must be noise. </a:t>
            </a:r>
          </a:p>
          <a:p>
            <a:pPr marL="0" indent="-182880" defTabSz="914400">
              <a:lnSpc>
                <a:spcPct val="90000"/>
              </a:lnSpc>
              <a:spcBef>
                <a:spcPts val="1246"/>
              </a:spcBef>
              <a:spcAft>
                <a:spcPts val="178"/>
              </a:spcAft>
              <a:buClr>
                <a:schemeClr val="accent1"/>
              </a:buClr>
              <a:buNone/>
            </a:pPr>
            <a:r>
              <a:rPr lang="en-US" sz="1700" spc="9" baseline="0" dirty="0"/>
              <a:t>We produced simulated events corresponding to different source populations and GW emission models</a:t>
            </a:r>
            <a:endParaRPr lang="en-US" sz="1700" spc="9" dirty="0"/>
          </a:p>
          <a:p>
            <a:pPr marL="0" indent="-182880" defTabSz="914400">
              <a:lnSpc>
                <a:spcPct val="90000"/>
              </a:lnSpc>
              <a:spcBef>
                <a:spcPts val="1246"/>
              </a:spcBef>
              <a:spcAft>
                <a:spcPts val="178"/>
              </a:spcAft>
              <a:buClr>
                <a:schemeClr val="accent1"/>
              </a:buClr>
              <a:buNone/>
            </a:pPr>
            <a:endParaRPr lang="en-US" sz="1700" spc="9" baseline="0" dirty="0"/>
          </a:p>
          <a:p>
            <a:pPr indent="-182880" defTabSz="914400">
              <a:lnSpc>
                <a:spcPct val="90000"/>
              </a:lnSpc>
              <a:spcAft>
                <a:spcPts val="600"/>
              </a:spcAft>
              <a:buClr>
                <a:schemeClr val="accent1"/>
              </a:buClr>
            </a:pPr>
            <a:endParaRPr lang="en-US" sz="1700" dirty="0"/>
          </a:p>
          <a:p>
            <a:pPr indent="-182880" defTabSz="914400">
              <a:lnSpc>
                <a:spcPct val="90000"/>
              </a:lnSpc>
              <a:spcAft>
                <a:spcPts val="600"/>
              </a:spcAft>
              <a:buClr>
                <a:schemeClr val="accent1"/>
              </a:buClr>
            </a:pPr>
            <a:endParaRPr lang="en-US" sz="1700" dirty="0"/>
          </a:p>
        </p:txBody>
      </p:sp>
      <p:sp>
        <p:nvSpPr>
          <p:cNvPr id="11" name="TextBox 10">
            <a:extLst>
              <a:ext uri="{FF2B5EF4-FFF2-40B4-BE49-F238E27FC236}">
                <a16:creationId xmlns:a16="http://schemas.microsoft.com/office/drawing/2014/main" id="{15611413-68D8-36B8-36B9-9168F837D39F}"/>
              </a:ext>
            </a:extLst>
          </p:cNvPr>
          <p:cNvSpPr txBox="1"/>
          <p:nvPr/>
        </p:nvSpPr>
        <p:spPr>
          <a:xfrm>
            <a:off x="5847126" y="5352176"/>
            <a:ext cx="3036814" cy="646331"/>
          </a:xfrm>
          <a:prstGeom prst="rect">
            <a:avLst/>
          </a:prstGeom>
          <a:noFill/>
        </p:spPr>
        <p:txBody>
          <a:bodyPr wrap="square" rtlCol="0">
            <a:spAutoFit/>
          </a:bodyPr>
          <a:lstStyle/>
          <a:p>
            <a:r>
              <a:rPr lang="en-US" dirty="0"/>
              <a:t>L1-H1 distance = 3002km</a:t>
            </a:r>
          </a:p>
          <a:p>
            <a:r>
              <a:rPr lang="en-US" dirty="0"/>
              <a:t>~ 0.01s at speed of light </a:t>
            </a:r>
          </a:p>
        </p:txBody>
      </p:sp>
      <p:pic>
        <p:nvPicPr>
          <p:cNvPr id="13" name="Picture 12">
            <a:extLst>
              <a:ext uri="{FF2B5EF4-FFF2-40B4-BE49-F238E27FC236}">
                <a16:creationId xmlns:a16="http://schemas.microsoft.com/office/drawing/2014/main" id="{5F7CADA9-854A-E2FE-8C14-28EE1D8263DD}"/>
              </a:ext>
            </a:extLst>
          </p:cNvPr>
          <p:cNvPicPr>
            <a:picLocks noChangeAspect="1"/>
          </p:cNvPicPr>
          <p:nvPr/>
        </p:nvPicPr>
        <p:blipFill>
          <a:blip r:embed="rId2"/>
          <a:stretch>
            <a:fillRect/>
          </a:stretch>
        </p:blipFill>
        <p:spPr>
          <a:xfrm>
            <a:off x="5738070" y="2047475"/>
            <a:ext cx="3709480" cy="3114712"/>
          </a:xfrm>
          <a:prstGeom prst="rect">
            <a:avLst/>
          </a:prstGeom>
        </p:spPr>
      </p:pic>
    </p:spTree>
    <p:extLst>
      <p:ext uri="{BB962C8B-B14F-4D97-AF65-F5344CB8AC3E}">
        <p14:creationId xmlns:p14="http://schemas.microsoft.com/office/powerpoint/2010/main" val="257313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DDD5-F53B-07D4-6637-704AFBD7DAB1}"/>
              </a:ext>
            </a:extLst>
          </p:cNvPr>
          <p:cNvSpPr>
            <a:spLocks noGrp="1"/>
          </p:cNvSpPr>
          <p:nvPr>
            <p:ph type="title"/>
          </p:nvPr>
        </p:nvSpPr>
        <p:spPr>
          <a:xfrm>
            <a:off x="1261872" y="470535"/>
            <a:ext cx="4954920" cy="1606948"/>
          </a:xfrm>
        </p:spPr>
        <p:txBody>
          <a:bodyPr>
            <a:normAutofit/>
          </a:bodyPr>
          <a:lstStyle/>
          <a:p>
            <a:r>
              <a:rPr lang="en-US" sz="4100">
                <a:ea typeface="+mj-lt"/>
                <a:cs typeface="+mj-lt"/>
              </a:rPr>
              <a:t>Distributional methodology (Cont.)</a:t>
            </a:r>
          </a:p>
        </p:txBody>
      </p:sp>
      <p:sp>
        <p:nvSpPr>
          <p:cNvPr id="3" name="Content Placeholder 2">
            <a:extLst>
              <a:ext uri="{FF2B5EF4-FFF2-40B4-BE49-F238E27FC236}">
                <a16:creationId xmlns:a16="http://schemas.microsoft.com/office/drawing/2014/main" id="{09E03B3C-EA52-60C5-6C5B-00A10D54462F}"/>
              </a:ext>
            </a:extLst>
          </p:cNvPr>
          <p:cNvSpPr>
            <a:spLocks noGrp="1"/>
          </p:cNvSpPr>
          <p:nvPr>
            <p:ph idx="1"/>
          </p:nvPr>
        </p:nvSpPr>
        <p:spPr>
          <a:xfrm>
            <a:off x="1261872" y="2238374"/>
            <a:ext cx="4954920" cy="4046538"/>
          </a:xfrm>
        </p:spPr>
        <p:txBody>
          <a:bodyPr vert="horz" lIns="91440" tIns="45720" rIns="91440" bIns="45720" rtlCol="0">
            <a:normAutofit/>
          </a:bodyPr>
          <a:lstStyle/>
          <a:p>
            <a:r>
              <a:rPr lang="en-US" sz="1300" dirty="0">
                <a:latin typeface="Arial"/>
                <a:cs typeface="Arial"/>
              </a:rPr>
              <a:t>For both the foreground and background, we impose a lower-limit on the allowed triggers based on the false-alarm rate of the background and the cumulative on-source-window length of the candidates in the sample.</a:t>
            </a:r>
          </a:p>
          <a:p>
            <a:r>
              <a:rPr lang="en-US" sz="1300" dirty="0">
                <a:latin typeface="Arial"/>
                <a:cs typeface="Arial"/>
              </a:rPr>
              <a:t>We then pass these distributions to our set of tests with a false-alarm probability of 5%. This is a tunable parameter to determine the efficiency of the tests.</a:t>
            </a:r>
          </a:p>
          <a:p>
            <a:r>
              <a:rPr lang="en-US" sz="1300" dirty="0">
                <a:latin typeface="Arial"/>
                <a:cs typeface="Arial"/>
              </a:rPr>
              <a:t>The tests return a p-value which we use to reject or not reject the null hypothesis</a:t>
            </a:r>
          </a:p>
          <a:p>
            <a:r>
              <a:rPr lang="en-US" sz="1300" dirty="0">
                <a:latin typeface="Arial"/>
                <a:cs typeface="Arial"/>
              </a:rPr>
              <a:t>When the SNR thresholds become large, only the loudest events survive. When the thresholds become too low, some of the tests become ineffective. </a:t>
            </a:r>
          </a:p>
          <a:p>
            <a:r>
              <a:rPr lang="en-US" sz="1300" dirty="0">
                <a:latin typeface="Arial"/>
                <a:cs typeface="Arial"/>
              </a:rPr>
              <a:t>For example, the FC counting methods can never detect a population with a 5% FAP if the number of </a:t>
            </a:r>
            <a:r>
              <a:rPr lang="en-US" sz="1300" dirty="0" err="1">
                <a:latin typeface="Arial"/>
                <a:cs typeface="Arial"/>
              </a:rPr>
              <a:t>CCSNe</a:t>
            </a:r>
            <a:r>
              <a:rPr lang="en-US" sz="1300" dirty="0">
                <a:latin typeface="Arial"/>
                <a:cs typeface="Arial"/>
              </a:rPr>
              <a:t> candidates is less than 2 times the </a:t>
            </a:r>
            <a:r>
              <a:rPr lang="en-US" sz="1300" dirty="0" err="1">
                <a:latin typeface="Arial"/>
                <a:cs typeface="Arial"/>
              </a:rPr>
              <a:t>poissonian</a:t>
            </a:r>
            <a:r>
              <a:rPr lang="en-US" sz="1300" dirty="0">
                <a:latin typeface="Arial"/>
                <a:cs typeface="Arial"/>
              </a:rPr>
              <a:t> variance (sqrt(N)) of the surviving noise population.</a:t>
            </a:r>
          </a:p>
        </p:txBody>
      </p:sp>
      <p:pic>
        <p:nvPicPr>
          <p:cNvPr id="4" name="Picture 3" descr="A graph with a blue line&#10;&#10;Description automatically generated">
            <a:extLst>
              <a:ext uri="{FF2B5EF4-FFF2-40B4-BE49-F238E27FC236}">
                <a16:creationId xmlns:a16="http://schemas.microsoft.com/office/drawing/2014/main" id="{7C26B8DD-FD9E-2CB5-DEBF-8DAE079DB094}"/>
              </a:ext>
            </a:extLst>
          </p:cNvPr>
          <p:cNvPicPr>
            <a:picLocks noChangeAspect="1"/>
          </p:cNvPicPr>
          <p:nvPr/>
        </p:nvPicPr>
        <p:blipFill rotWithShape="1">
          <a:blip r:embed="rId2"/>
          <a:srcRect t="2178" r="3" b="3"/>
          <a:stretch/>
        </p:blipFill>
        <p:spPr>
          <a:xfrm>
            <a:off x="6746828" y="640081"/>
            <a:ext cx="3973908" cy="2708486"/>
          </a:xfrm>
          <a:prstGeom prst="rect">
            <a:avLst/>
          </a:prstGeom>
        </p:spPr>
      </p:pic>
      <p:pic>
        <p:nvPicPr>
          <p:cNvPr id="7" name="Picture 6" descr="A graph with a red line&#10;&#10;Description automatically generated">
            <a:extLst>
              <a:ext uri="{FF2B5EF4-FFF2-40B4-BE49-F238E27FC236}">
                <a16:creationId xmlns:a16="http://schemas.microsoft.com/office/drawing/2014/main" id="{555DACB5-096F-8713-468E-45657ADAA37B}"/>
              </a:ext>
            </a:extLst>
          </p:cNvPr>
          <p:cNvPicPr>
            <a:picLocks noChangeAspect="1"/>
          </p:cNvPicPr>
          <p:nvPr/>
        </p:nvPicPr>
        <p:blipFill rotWithShape="1">
          <a:blip r:embed="rId3"/>
          <a:srcRect t="524" b="904"/>
          <a:stretch/>
        </p:blipFill>
        <p:spPr>
          <a:xfrm>
            <a:off x="6746828" y="3524022"/>
            <a:ext cx="3973987" cy="2742073"/>
          </a:xfrm>
          <a:prstGeom prst="rect">
            <a:avLst/>
          </a:prstGeom>
        </p:spPr>
      </p:pic>
    </p:spTree>
    <p:extLst>
      <p:ext uri="{BB962C8B-B14F-4D97-AF65-F5344CB8AC3E}">
        <p14:creationId xmlns:p14="http://schemas.microsoft.com/office/powerpoint/2010/main" val="348677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C254-0EF7-34D0-DB10-E5B353FB4011}"/>
              </a:ext>
            </a:extLst>
          </p:cNvPr>
          <p:cNvSpPr>
            <a:spLocks noGrp="1"/>
          </p:cNvSpPr>
          <p:nvPr>
            <p:ph type="title"/>
          </p:nvPr>
        </p:nvSpPr>
        <p:spPr>
          <a:xfrm>
            <a:off x="889233" y="434582"/>
            <a:ext cx="9692640" cy="768533"/>
          </a:xfrm>
        </p:spPr>
        <p:txBody>
          <a:bodyPr/>
          <a:lstStyle/>
          <a:p>
            <a:r>
              <a:rPr lang="en-US" dirty="0"/>
              <a:t>Nonparametric tests</a:t>
            </a:r>
          </a:p>
        </p:txBody>
      </p:sp>
      <p:sp>
        <p:nvSpPr>
          <p:cNvPr id="3" name="Content Placeholder 2">
            <a:extLst>
              <a:ext uri="{FF2B5EF4-FFF2-40B4-BE49-F238E27FC236}">
                <a16:creationId xmlns:a16="http://schemas.microsoft.com/office/drawing/2014/main" id="{3D1D7BD5-2837-D164-8B48-64EF0C4F1508}"/>
              </a:ext>
            </a:extLst>
          </p:cNvPr>
          <p:cNvSpPr>
            <a:spLocks noGrp="1"/>
          </p:cNvSpPr>
          <p:nvPr>
            <p:ph idx="1"/>
          </p:nvPr>
        </p:nvSpPr>
        <p:spPr>
          <a:xfrm>
            <a:off x="889233" y="1803633"/>
            <a:ext cx="8967999" cy="4619785"/>
          </a:xfrm>
        </p:spPr>
        <p:txBody>
          <a:bodyPr vert="horz" lIns="91440" tIns="45720" rIns="91440" bIns="45720" rtlCol="0" anchor="t">
            <a:normAutofit fontScale="92500" lnSpcReduction="10000"/>
          </a:bodyPr>
          <a:lstStyle/>
          <a:p>
            <a:r>
              <a:rPr lang="en-US" dirty="0"/>
              <a:t>Feldman-Cousins Counting Method</a:t>
            </a:r>
          </a:p>
          <a:p>
            <a:pPr lvl="1">
              <a:buFont typeface="Courier New" panose="020B0604020202020204" pitchFamily="34" charset="0"/>
              <a:buChar char="o"/>
            </a:pPr>
            <a:r>
              <a:rPr lang="en-US" dirty="0"/>
              <a:t>'Lower limit' for the capability of any two-sample distributional test</a:t>
            </a:r>
          </a:p>
          <a:p>
            <a:pPr lvl="1">
              <a:buFont typeface="Courier New" panose="020B0604020202020204" pitchFamily="34" charset="0"/>
              <a:buChar char="o"/>
            </a:pPr>
            <a:r>
              <a:rPr lang="en-US" dirty="0"/>
              <a:t>Allows the user to make statistical inferences on limited datasets, particularly when the shape of the background is unknown.</a:t>
            </a:r>
          </a:p>
          <a:p>
            <a:r>
              <a:rPr lang="en-US" dirty="0"/>
              <a:t>Kolmogorov-Smirnov</a:t>
            </a:r>
          </a:p>
          <a:p>
            <a:pPr lvl="1"/>
            <a:r>
              <a:rPr lang="en-US" dirty="0"/>
              <a:t>We employ the two sample Kolmogorov-Smirnov test, which compares two empirical, ranked, distributions to determine if they originate from the same mother distribution.</a:t>
            </a:r>
          </a:p>
          <a:p>
            <a:r>
              <a:rPr lang="en-US" dirty="0"/>
              <a:t>Anderson-Darling</a:t>
            </a:r>
          </a:p>
          <a:p>
            <a:pPr lvl="1"/>
            <a:r>
              <a:rPr lang="en-US" dirty="0"/>
              <a:t>We use the k-sample AD test, where we also explore the effect of right-aligned binning versus the </a:t>
            </a:r>
            <a:r>
              <a:rPr lang="en-US" dirty="0" err="1"/>
              <a:t>midrank</a:t>
            </a:r>
            <a:r>
              <a:rPr lang="en-US" dirty="0"/>
              <a:t> method.</a:t>
            </a:r>
          </a:p>
          <a:p>
            <a:r>
              <a:rPr lang="en-US" dirty="0"/>
              <a:t>Mann-Whitney</a:t>
            </a:r>
          </a:p>
          <a:p>
            <a:pPr lvl="1"/>
            <a:r>
              <a:rPr lang="en-US" dirty="0"/>
              <a:t>Another non-parametric ranking test, often viewed as comparing the median values of the population through a ranking procedure.</a:t>
            </a:r>
          </a:p>
          <a:p>
            <a:r>
              <a:rPr lang="en-US" dirty="0"/>
              <a:t>Chi-Squared</a:t>
            </a:r>
          </a:p>
          <a:p>
            <a:pPr lvl="1"/>
            <a:r>
              <a:rPr lang="en-US" dirty="0"/>
              <a:t>This test generates a set of expected frequencies between categorical variables to measure their degree of association.</a:t>
            </a:r>
          </a:p>
          <a:p>
            <a:pPr lvl="1"/>
            <a:endParaRPr lang="en-US" dirty="0"/>
          </a:p>
        </p:txBody>
      </p:sp>
    </p:spTree>
    <p:extLst>
      <p:ext uri="{BB962C8B-B14F-4D97-AF65-F5344CB8AC3E}">
        <p14:creationId xmlns:p14="http://schemas.microsoft.com/office/powerpoint/2010/main" val="300857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1E1E-C06C-333D-A0C8-030AB9940FE6}"/>
              </a:ext>
            </a:extLst>
          </p:cNvPr>
          <p:cNvSpPr>
            <a:spLocks noGrp="1"/>
          </p:cNvSpPr>
          <p:nvPr>
            <p:ph type="title"/>
          </p:nvPr>
        </p:nvSpPr>
        <p:spPr>
          <a:xfrm>
            <a:off x="1249680" y="394282"/>
            <a:ext cx="9692640" cy="852423"/>
          </a:xfrm>
        </p:spPr>
        <p:txBody>
          <a:bodyPr/>
          <a:lstStyle/>
          <a:p>
            <a:r>
              <a:rPr lang="en-US" dirty="0"/>
              <a:t>Testing methods</a:t>
            </a:r>
          </a:p>
        </p:txBody>
      </p:sp>
      <p:sp>
        <p:nvSpPr>
          <p:cNvPr id="3" name="Content Placeholder 2">
            <a:extLst>
              <a:ext uri="{FF2B5EF4-FFF2-40B4-BE49-F238E27FC236}">
                <a16:creationId xmlns:a16="http://schemas.microsoft.com/office/drawing/2014/main" id="{65CC3C65-1EC6-8F84-9906-695674FC202D}"/>
              </a:ext>
            </a:extLst>
          </p:cNvPr>
          <p:cNvSpPr>
            <a:spLocks noGrp="1"/>
          </p:cNvSpPr>
          <p:nvPr>
            <p:ph idx="1"/>
          </p:nvPr>
        </p:nvSpPr>
        <p:spPr>
          <a:xfrm>
            <a:off x="567889" y="1825625"/>
            <a:ext cx="3767355" cy="1446081"/>
          </a:xfrm>
          <a:ln>
            <a:solidFill>
              <a:schemeClr val="tx1"/>
            </a:solidFill>
          </a:ln>
        </p:spPr>
        <p:txBody>
          <a:bodyPr vert="horz" lIns="91440" tIns="45720" rIns="91440" bIns="45720" rtlCol="0" anchor="t">
            <a:normAutofit/>
          </a:bodyPr>
          <a:lstStyle/>
          <a:p>
            <a:r>
              <a:rPr lang="en-US" dirty="0"/>
              <a:t>Point injections</a:t>
            </a:r>
          </a:p>
          <a:p>
            <a:pPr lvl="1">
              <a:buFont typeface="Courier New" panose="020B0604020202020204" pitchFamily="34" charset="0"/>
              <a:buChar char="o"/>
            </a:pPr>
            <a:r>
              <a:rPr lang="en-US" dirty="0"/>
              <a:t>Number of injections</a:t>
            </a:r>
          </a:p>
          <a:p>
            <a:pPr lvl="1">
              <a:buFont typeface="Courier New" panose="020B0604020202020204" pitchFamily="34" charset="0"/>
              <a:buChar char="o"/>
            </a:pPr>
            <a:r>
              <a:rPr lang="en-US" dirty="0"/>
              <a:t>Injection magnitude</a:t>
            </a:r>
          </a:p>
          <a:p>
            <a:pPr lvl="1">
              <a:buFont typeface="Courier New" panose="020B0604020202020204" pitchFamily="34" charset="0"/>
              <a:buChar char="o"/>
            </a:pPr>
            <a:r>
              <a:rPr lang="en-US" dirty="0"/>
              <a:t>Small population investigation</a:t>
            </a:r>
          </a:p>
        </p:txBody>
      </p:sp>
      <p:sp>
        <p:nvSpPr>
          <p:cNvPr id="5" name="Content Placeholder 2">
            <a:extLst>
              <a:ext uri="{FF2B5EF4-FFF2-40B4-BE49-F238E27FC236}">
                <a16:creationId xmlns:a16="http://schemas.microsoft.com/office/drawing/2014/main" id="{AE27FA9C-8D70-230A-ADCA-78413149E4D7}"/>
              </a:ext>
            </a:extLst>
          </p:cNvPr>
          <p:cNvSpPr txBox="1">
            <a:spLocks/>
          </p:cNvSpPr>
          <p:nvPr/>
        </p:nvSpPr>
        <p:spPr>
          <a:xfrm>
            <a:off x="5287931" y="1825625"/>
            <a:ext cx="5436633" cy="1446081"/>
          </a:xfrm>
          <a:prstGeom prst="rect">
            <a:avLst/>
          </a:prstGeom>
          <a:ln>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Modeled volumes</a:t>
            </a:r>
          </a:p>
          <a:p>
            <a:pPr lvl="1">
              <a:buFont typeface="Courier New" panose="020B0604020202020204" pitchFamily="34" charset="0"/>
              <a:buChar char="o"/>
            </a:pPr>
            <a:r>
              <a:rPr lang="en-US" sz="1600" dirty="0"/>
              <a:t>Extreme emission models</a:t>
            </a:r>
          </a:p>
          <a:p>
            <a:pPr lvl="1">
              <a:buFont typeface="Courier New" panose="020B0604020202020204" pitchFamily="34" charset="0"/>
              <a:buChar char="o"/>
            </a:pPr>
            <a:r>
              <a:rPr lang="en-US" sz="1600" dirty="0"/>
              <a:t>Rapid rotation</a:t>
            </a:r>
          </a:p>
          <a:p>
            <a:pPr lvl="1">
              <a:buFont typeface="Courier New" panose="020B0604020202020204" pitchFamily="34" charset="0"/>
              <a:buChar char="o"/>
            </a:pPr>
            <a:r>
              <a:rPr lang="en-US" sz="1600" dirty="0"/>
              <a:t>Stellar rotation</a:t>
            </a:r>
          </a:p>
        </p:txBody>
      </p:sp>
      <p:sp>
        <p:nvSpPr>
          <p:cNvPr id="6" name="TextBox 5">
            <a:extLst>
              <a:ext uri="{FF2B5EF4-FFF2-40B4-BE49-F238E27FC236}">
                <a16:creationId xmlns:a16="http://schemas.microsoft.com/office/drawing/2014/main" id="{93131596-3264-A40F-DDFE-E555C5BC3A6B}"/>
              </a:ext>
            </a:extLst>
          </p:cNvPr>
          <p:cNvSpPr txBox="1"/>
          <p:nvPr/>
        </p:nvSpPr>
        <p:spPr>
          <a:xfrm>
            <a:off x="567889" y="3586295"/>
            <a:ext cx="3970555" cy="2308324"/>
          </a:xfrm>
          <a:prstGeom prst="rect">
            <a:avLst/>
          </a:prstGeom>
          <a:noFill/>
        </p:spPr>
        <p:txBody>
          <a:bodyPr wrap="square" rtlCol="0">
            <a:spAutoFit/>
          </a:bodyPr>
          <a:lstStyle/>
          <a:p>
            <a:r>
              <a:rPr lang="en-US" dirty="0"/>
              <a:t>For each run, we must investigate across the following parameters:</a:t>
            </a:r>
          </a:p>
          <a:p>
            <a:pPr marL="285750" indent="-285750">
              <a:buFontTx/>
              <a:buChar char="-"/>
            </a:pPr>
            <a:r>
              <a:rPr lang="en-US" dirty="0"/>
              <a:t>Number of candidates</a:t>
            </a:r>
          </a:p>
          <a:p>
            <a:pPr marL="285750" indent="-285750">
              <a:buFontTx/>
              <a:buChar char="-"/>
            </a:pPr>
            <a:r>
              <a:rPr lang="en-US" dirty="0"/>
              <a:t>OSW length</a:t>
            </a:r>
          </a:p>
          <a:p>
            <a:pPr marL="285750" indent="-285750">
              <a:buFontTx/>
              <a:buChar char="-"/>
            </a:pPr>
            <a:r>
              <a:rPr lang="en-US" dirty="0"/>
              <a:t>False-alarm rate</a:t>
            </a:r>
          </a:p>
          <a:p>
            <a:pPr marL="285750" indent="-285750">
              <a:buFontTx/>
              <a:buChar char="-"/>
            </a:pPr>
            <a:r>
              <a:rPr lang="en-US" dirty="0"/>
              <a:t>Injection frequency</a:t>
            </a:r>
          </a:p>
          <a:p>
            <a:pPr marL="285750" indent="-285750">
              <a:buFontTx/>
              <a:buChar char="-"/>
            </a:pPr>
            <a:r>
              <a:rPr lang="en-US" dirty="0"/>
              <a:t>Injection amplitude</a:t>
            </a:r>
          </a:p>
          <a:p>
            <a:pPr marL="285750" indent="-285750">
              <a:buFontTx/>
              <a:buChar char="-"/>
            </a:pPr>
            <a:r>
              <a:rPr lang="en-US" dirty="0"/>
              <a:t>Sub-sample size</a:t>
            </a:r>
          </a:p>
        </p:txBody>
      </p:sp>
      <p:pic>
        <p:nvPicPr>
          <p:cNvPr id="4" name="Picture 3">
            <a:extLst>
              <a:ext uri="{FF2B5EF4-FFF2-40B4-BE49-F238E27FC236}">
                <a16:creationId xmlns:a16="http://schemas.microsoft.com/office/drawing/2014/main" id="{16230679-D4EE-F8D5-719B-4BD6C95A3A92}"/>
              </a:ext>
            </a:extLst>
          </p:cNvPr>
          <p:cNvPicPr>
            <a:picLocks noChangeAspect="1"/>
          </p:cNvPicPr>
          <p:nvPr/>
        </p:nvPicPr>
        <p:blipFill>
          <a:blip r:embed="rId2"/>
          <a:stretch>
            <a:fillRect/>
          </a:stretch>
        </p:blipFill>
        <p:spPr>
          <a:xfrm>
            <a:off x="5287931" y="3663325"/>
            <a:ext cx="5436633" cy="2477807"/>
          </a:xfrm>
          <a:prstGeom prst="rect">
            <a:avLst/>
          </a:prstGeom>
        </p:spPr>
      </p:pic>
    </p:spTree>
    <p:extLst>
      <p:ext uri="{BB962C8B-B14F-4D97-AF65-F5344CB8AC3E}">
        <p14:creationId xmlns:p14="http://schemas.microsoft.com/office/powerpoint/2010/main" val="98734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688C-5462-CAE5-F5AF-7A1AB6CB8EE4}"/>
              </a:ext>
            </a:extLst>
          </p:cNvPr>
          <p:cNvSpPr>
            <a:spLocks noGrp="1"/>
          </p:cNvSpPr>
          <p:nvPr>
            <p:ph type="title"/>
          </p:nvPr>
        </p:nvSpPr>
        <p:spPr>
          <a:xfrm>
            <a:off x="762000" y="1141712"/>
            <a:ext cx="8029572" cy="1061161"/>
          </a:xfrm>
        </p:spPr>
        <p:txBody>
          <a:bodyPr vert="horz" lIns="91440" tIns="45720" rIns="91440" bIns="45720" rtlCol="0" anchor="t">
            <a:normAutofit/>
          </a:bodyPr>
          <a:lstStyle/>
          <a:p>
            <a:r>
              <a:rPr lang="en-US" sz="4000" dirty="0"/>
              <a:t>Point-injection efficiencies:</a:t>
            </a:r>
          </a:p>
        </p:txBody>
      </p:sp>
      <p:pic>
        <p:nvPicPr>
          <p:cNvPr id="4" name="Content Placeholder 3" descr="A graph with colored dots and numbers&#10;&#10;Description automatically generated">
            <a:extLst>
              <a:ext uri="{FF2B5EF4-FFF2-40B4-BE49-F238E27FC236}">
                <a16:creationId xmlns:a16="http://schemas.microsoft.com/office/drawing/2014/main" id="{D6CCD60E-97BE-7E53-1618-6171B4D2B029}"/>
              </a:ext>
            </a:extLst>
          </p:cNvPr>
          <p:cNvPicPr>
            <a:picLocks noGrp="1" noChangeAspect="1"/>
          </p:cNvPicPr>
          <p:nvPr>
            <p:ph idx="1"/>
          </p:nvPr>
        </p:nvPicPr>
        <p:blipFill>
          <a:blip r:embed="rId2"/>
          <a:stretch>
            <a:fillRect/>
          </a:stretch>
        </p:blipFill>
        <p:spPr>
          <a:xfrm>
            <a:off x="4090247" y="2581047"/>
            <a:ext cx="3350982" cy="2236782"/>
          </a:xfrm>
          <a:prstGeom prst="rect">
            <a:avLst/>
          </a:prstGeom>
        </p:spPr>
      </p:pic>
      <p:sp>
        <p:nvSpPr>
          <p:cNvPr id="7" name="TextBox 6">
            <a:extLst>
              <a:ext uri="{FF2B5EF4-FFF2-40B4-BE49-F238E27FC236}">
                <a16:creationId xmlns:a16="http://schemas.microsoft.com/office/drawing/2014/main" id="{94851F2C-7330-103E-4C59-698577300E3A}"/>
              </a:ext>
            </a:extLst>
          </p:cNvPr>
          <p:cNvSpPr txBox="1"/>
          <p:nvPr/>
        </p:nvSpPr>
        <p:spPr>
          <a:xfrm>
            <a:off x="784608" y="5497592"/>
            <a:ext cx="7825992" cy="6830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pPr>
            <a:r>
              <a:rPr lang="en-US" dirty="0"/>
              <a:t>Most recent point-injection test results across range of sample sizes and injection magnitudes.</a:t>
            </a:r>
          </a:p>
        </p:txBody>
      </p:sp>
      <p:pic>
        <p:nvPicPr>
          <p:cNvPr id="5" name="Picture 4" descr="A graph with colored dots and numbers&#10;&#10;Description automatically generated">
            <a:extLst>
              <a:ext uri="{FF2B5EF4-FFF2-40B4-BE49-F238E27FC236}">
                <a16:creationId xmlns:a16="http://schemas.microsoft.com/office/drawing/2014/main" id="{ED6D01EE-350F-C441-AA44-1079B33D5AA3}"/>
              </a:ext>
            </a:extLst>
          </p:cNvPr>
          <p:cNvPicPr>
            <a:picLocks noChangeAspect="1"/>
          </p:cNvPicPr>
          <p:nvPr/>
        </p:nvPicPr>
        <p:blipFill>
          <a:blip r:embed="rId3"/>
          <a:stretch>
            <a:fillRect/>
          </a:stretch>
        </p:blipFill>
        <p:spPr>
          <a:xfrm>
            <a:off x="403746" y="2581047"/>
            <a:ext cx="3352404" cy="2237731"/>
          </a:xfrm>
          <a:prstGeom prst="rect">
            <a:avLst/>
          </a:prstGeom>
        </p:spPr>
      </p:pic>
      <p:pic>
        <p:nvPicPr>
          <p:cNvPr id="6" name="Picture 5" descr="A graph with colored dots and numbers&#10;&#10;Description automatically generated">
            <a:extLst>
              <a:ext uri="{FF2B5EF4-FFF2-40B4-BE49-F238E27FC236}">
                <a16:creationId xmlns:a16="http://schemas.microsoft.com/office/drawing/2014/main" id="{74BA9A78-8283-F599-9834-43ED0CED3620}"/>
              </a:ext>
            </a:extLst>
          </p:cNvPr>
          <p:cNvPicPr>
            <a:picLocks noChangeAspect="1"/>
          </p:cNvPicPr>
          <p:nvPr/>
        </p:nvPicPr>
        <p:blipFill>
          <a:blip r:embed="rId4"/>
          <a:stretch>
            <a:fillRect/>
          </a:stretch>
        </p:blipFill>
        <p:spPr>
          <a:xfrm>
            <a:off x="7775327" y="2581996"/>
            <a:ext cx="3350982" cy="2236782"/>
          </a:xfrm>
          <a:prstGeom prst="rect">
            <a:avLst/>
          </a:prstGeom>
        </p:spPr>
      </p:pic>
    </p:spTree>
    <p:extLst>
      <p:ext uri="{BB962C8B-B14F-4D97-AF65-F5344CB8AC3E}">
        <p14:creationId xmlns:p14="http://schemas.microsoft.com/office/powerpoint/2010/main" val="23856879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1055</TotalTime>
  <Words>768</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Courier New</vt:lpstr>
      <vt:lpstr>Wingdings 2</vt:lpstr>
      <vt:lpstr>View</vt:lpstr>
      <vt:lpstr>Distributional Methods for detecting Gravitational Waves from core-collapse supernova</vt:lpstr>
      <vt:lpstr>PowerPoint Presentation</vt:lpstr>
      <vt:lpstr>How do we decide if an event is a gravitational wave or a noise transient?</vt:lpstr>
      <vt:lpstr>PowerPoint Presentation</vt:lpstr>
      <vt:lpstr>Distributional methodology</vt:lpstr>
      <vt:lpstr>Distributional methodology (Cont.)</vt:lpstr>
      <vt:lpstr>Nonparametric tests</vt:lpstr>
      <vt:lpstr>Testing methods</vt:lpstr>
      <vt:lpstr>Point-injection efficiencies:</vt:lpstr>
      <vt:lpstr>False Alarm Probability inconsistency</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Michelle A. Coe</cp:lastModifiedBy>
  <cp:revision>570</cp:revision>
  <dcterms:created xsi:type="dcterms:W3CDTF">2024-03-31T00:11:57Z</dcterms:created>
  <dcterms:modified xsi:type="dcterms:W3CDTF">2024-04-09T22:34:38Z</dcterms:modified>
</cp:coreProperties>
</file>